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7" r:id="rId2"/>
    <p:sldId id="300" r:id="rId3"/>
    <p:sldId id="298" r:id="rId4"/>
    <p:sldId id="258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5" r:id="rId19"/>
    <p:sldId id="316" r:id="rId20"/>
    <p:sldId id="314" r:id="rId21"/>
    <p:sldId id="319" r:id="rId22"/>
    <p:sldId id="320" r:id="rId23"/>
    <p:sldId id="321" r:id="rId24"/>
    <p:sldId id="322" r:id="rId25"/>
    <p:sldId id="323" r:id="rId26"/>
    <p:sldId id="324" r:id="rId27"/>
    <p:sldId id="317" r:id="rId28"/>
    <p:sldId id="318" r:id="rId29"/>
    <p:sldId id="256" r:id="rId30"/>
    <p:sldId id="325" r:id="rId31"/>
    <p:sldId id="326" r:id="rId32"/>
    <p:sldId id="327" r:id="rId33"/>
    <p:sldId id="328" r:id="rId34"/>
    <p:sldId id="329" r:id="rId3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1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887944"/>
            <a:ext cx="12191999" cy="397005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296412"/>
            <a:ext cx="12192000" cy="356158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296412"/>
            <a:ext cx="12192000" cy="284988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2215718"/>
            <a:ext cx="10358120" cy="1123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AF33-C257-4B2D-A0D0-8511F0659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D0997-A083-4AFC-B7DD-97681F686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91897-4F74-481E-A5C4-CEE4003EE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5A45-0387-4C61-86AC-4E345455C12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5EDC6-8C62-4611-83A4-576AEE9BC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76AF5-2EF4-4A8A-A31A-AB8877726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6D7C3-8856-4B7A-8B25-91B7B2742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11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990600"/>
            <a:ext cx="1282065" cy="844550"/>
          </a:xfrm>
          <a:custGeom>
            <a:avLst/>
            <a:gdLst/>
            <a:ahLst/>
            <a:cxnLst/>
            <a:rect l="l" t="t" r="r" b="b"/>
            <a:pathLst>
              <a:path w="1282065" h="844550">
                <a:moveTo>
                  <a:pt x="859536" y="0"/>
                </a:moveTo>
                <a:lnTo>
                  <a:pt x="0" y="0"/>
                </a:lnTo>
                <a:lnTo>
                  <a:pt x="0" y="844296"/>
                </a:lnTo>
                <a:lnTo>
                  <a:pt x="859536" y="844296"/>
                </a:lnTo>
                <a:lnTo>
                  <a:pt x="908767" y="841456"/>
                </a:lnTo>
                <a:lnTo>
                  <a:pt x="956331" y="833148"/>
                </a:lnTo>
                <a:lnTo>
                  <a:pt x="1001909" y="819688"/>
                </a:lnTo>
                <a:lnTo>
                  <a:pt x="1045186" y="801392"/>
                </a:lnTo>
                <a:lnTo>
                  <a:pt x="1085845" y="778579"/>
                </a:lnTo>
                <a:lnTo>
                  <a:pt x="1123568" y="751563"/>
                </a:lnTo>
                <a:lnTo>
                  <a:pt x="1158040" y="720661"/>
                </a:lnTo>
                <a:lnTo>
                  <a:pt x="1188943" y="686190"/>
                </a:lnTo>
                <a:lnTo>
                  <a:pt x="1215960" y="648468"/>
                </a:lnTo>
                <a:lnTo>
                  <a:pt x="1238776" y="607809"/>
                </a:lnTo>
                <a:lnTo>
                  <a:pt x="1257073" y="564531"/>
                </a:lnTo>
                <a:lnTo>
                  <a:pt x="1270534" y="518950"/>
                </a:lnTo>
                <a:lnTo>
                  <a:pt x="1278844" y="471384"/>
                </a:lnTo>
                <a:lnTo>
                  <a:pt x="1281684" y="422148"/>
                </a:lnTo>
                <a:lnTo>
                  <a:pt x="1278844" y="372911"/>
                </a:lnTo>
                <a:lnTo>
                  <a:pt x="1270534" y="325345"/>
                </a:lnTo>
                <a:lnTo>
                  <a:pt x="1257073" y="279764"/>
                </a:lnTo>
                <a:lnTo>
                  <a:pt x="1238776" y="236486"/>
                </a:lnTo>
                <a:lnTo>
                  <a:pt x="1215960" y="195827"/>
                </a:lnTo>
                <a:lnTo>
                  <a:pt x="1188943" y="158105"/>
                </a:lnTo>
                <a:lnTo>
                  <a:pt x="1158040" y="123634"/>
                </a:lnTo>
                <a:lnTo>
                  <a:pt x="1123568" y="92732"/>
                </a:lnTo>
                <a:lnTo>
                  <a:pt x="1085845" y="65716"/>
                </a:lnTo>
                <a:lnTo>
                  <a:pt x="1045186" y="42903"/>
                </a:lnTo>
                <a:lnTo>
                  <a:pt x="1001909" y="24607"/>
                </a:lnTo>
                <a:lnTo>
                  <a:pt x="956331" y="11147"/>
                </a:lnTo>
                <a:lnTo>
                  <a:pt x="908767" y="2839"/>
                </a:lnTo>
                <a:lnTo>
                  <a:pt x="85953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26965" y="1790141"/>
            <a:ext cx="3338068" cy="1031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91538" y="1880107"/>
            <a:ext cx="9408922" cy="352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E6CDD54F-04A7-4FF3-9381-09D556FA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1000"/>
            <a:ext cx="8915400" cy="1354217"/>
          </a:xfrm>
        </p:spPr>
        <p:txBody>
          <a:bodyPr/>
          <a:lstStyle/>
          <a:p>
            <a:pPr algn="ctr"/>
            <a:r>
              <a:rPr lang="en-IN" sz="4400" b="1" dirty="0">
                <a:solidFill>
                  <a:schemeClr val="tx1"/>
                </a:solidFill>
              </a:rPr>
              <a:t>Course: Environmental Management  (DJ19ILO8029)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F91CDAB-B030-4436-B397-8A30323B7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3505200"/>
            <a:ext cx="9408922" cy="3077766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pPr algn="ctr"/>
            <a:r>
              <a:rPr lang="en-IN" sz="3600" dirty="0"/>
              <a:t>Prepared By</a:t>
            </a:r>
          </a:p>
          <a:p>
            <a:pPr algn="ctr"/>
            <a:endParaRPr lang="en-IN" sz="3600" dirty="0"/>
          </a:p>
          <a:p>
            <a:pPr algn="ctr"/>
            <a:r>
              <a:rPr lang="en-IN" sz="3600" dirty="0"/>
              <a:t> Prof. Govind Wakure</a:t>
            </a:r>
          </a:p>
          <a:p>
            <a:pPr algn="ctr"/>
            <a:r>
              <a:rPr lang="en-IN" sz="3600" dirty="0"/>
              <a:t>DJSCE ( CSE ( Data Science Dept)</a:t>
            </a:r>
          </a:p>
        </p:txBody>
      </p:sp>
    </p:spTree>
    <p:extLst>
      <p:ext uri="{BB962C8B-B14F-4D97-AF65-F5344CB8AC3E}">
        <p14:creationId xmlns:p14="http://schemas.microsoft.com/office/powerpoint/2010/main" val="2213367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7D52A-8BA1-49FA-B4CF-614AEA42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200" y="76200"/>
            <a:ext cx="3338068" cy="738664"/>
          </a:xfrm>
        </p:spPr>
        <p:txBody>
          <a:bodyPr/>
          <a:lstStyle/>
          <a:p>
            <a:r>
              <a:rPr lang="en-IN" sz="4800" b="1" dirty="0">
                <a:solidFill>
                  <a:schemeClr val="accent2"/>
                </a:solidFill>
              </a:rPr>
              <a:t>4. Biosphere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DA543-920D-41F6-B6B3-F53C2B9C1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39" y="1371600"/>
            <a:ext cx="12192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65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A50F-0564-4BCC-B565-0A209E620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76200"/>
            <a:ext cx="3338068" cy="830997"/>
          </a:xfrm>
        </p:spPr>
        <p:txBody>
          <a:bodyPr/>
          <a:lstStyle/>
          <a:p>
            <a:r>
              <a:rPr lang="en-IN" sz="5400" b="1" dirty="0">
                <a:solidFill>
                  <a:schemeClr val="accent2"/>
                </a:solidFill>
              </a:rPr>
              <a:t>Ecosystem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39FE8-E97E-4392-A944-DDFBACBD3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9517"/>
            <a:ext cx="12192000" cy="54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76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BE04-D3A3-4D00-A156-311A61C2F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966" y="76200"/>
            <a:ext cx="4945634" cy="1477328"/>
          </a:xfrm>
        </p:spPr>
        <p:txBody>
          <a:bodyPr/>
          <a:lstStyle/>
          <a:p>
            <a:r>
              <a:rPr lang="en-IN" sz="4800" b="1" dirty="0">
                <a:solidFill>
                  <a:schemeClr val="accent2"/>
                </a:solidFill>
              </a:rPr>
              <a:t>Types of Ecosystem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5675D-9377-45C3-85BB-100DF9EF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12192000" cy="58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55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1959-521A-452E-B3C9-2D42B912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533400"/>
            <a:ext cx="3338068" cy="103187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EB2B9-278B-42F7-B687-D2DDB77A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" y="152400"/>
            <a:ext cx="121158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66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B3262-EF14-40C3-ADBF-6D27EE174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76200"/>
            <a:ext cx="8534400" cy="838200"/>
          </a:xfrm>
        </p:spPr>
        <p:txBody>
          <a:bodyPr/>
          <a:lstStyle/>
          <a:p>
            <a:pPr algn="ctr"/>
            <a:r>
              <a:rPr lang="en-IN" sz="5400" b="1" dirty="0">
                <a:solidFill>
                  <a:schemeClr val="accent2"/>
                </a:solidFill>
              </a:rPr>
              <a:t>Components of Ecosystem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ADA73-74C4-4832-8703-DC598BBD3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12192000" cy="588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8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283A0C-1F1B-4DB0-B67A-CCFFC3BF6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110"/>
            <a:ext cx="11582400" cy="56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1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7B49F-FC62-416C-BBA7-C2495CD5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EEBCD-E4FD-4920-A1DA-CB55055F5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52400"/>
            <a:ext cx="11963400" cy="606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47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2341-E1FC-4750-9008-DBFF04BD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4925"/>
            <a:ext cx="3338068" cy="650875"/>
          </a:xfrm>
        </p:spPr>
        <p:txBody>
          <a:bodyPr/>
          <a:lstStyle/>
          <a:p>
            <a:r>
              <a:rPr lang="en-IN" sz="5400" b="1" dirty="0">
                <a:solidFill>
                  <a:srgbClr val="FF0000"/>
                </a:solidFill>
              </a:rPr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ECBA5-72C7-4E0C-9CBE-216016AA8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12192000" cy="588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99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B96ED-4BC0-4ECA-AE67-5AD49F35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F87BB-4F34-497E-8139-8FD38166D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119634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73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09F93-19C1-41CC-A747-61D39E4E5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AC174-686D-4B5D-AC5C-A614AD97C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1782"/>
            <a:ext cx="11963400" cy="63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31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E6CDD54F-04A7-4FF3-9381-09D556FA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76201"/>
            <a:ext cx="7162800" cy="615553"/>
          </a:xfrm>
        </p:spPr>
        <p:txBody>
          <a:bodyPr/>
          <a:lstStyle/>
          <a:p>
            <a:r>
              <a:rPr lang="en-IN" sz="4000" b="1" dirty="0">
                <a:solidFill>
                  <a:schemeClr val="accent2"/>
                </a:solidFill>
              </a:rPr>
              <a:t>Course Objective &amp; Outcomes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484E439-377F-456A-8075-A797314C1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838200"/>
            <a:ext cx="12039600" cy="6155531"/>
          </a:xfrm>
        </p:spPr>
        <p:txBody>
          <a:bodyPr/>
          <a:lstStyle/>
          <a:p>
            <a:pPr lvl="1"/>
            <a:r>
              <a:rPr lang="en-US" sz="3200" b="1" u="sng" dirty="0"/>
              <a:t>Course Objective:  </a:t>
            </a:r>
          </a:p>
          <a:p>
            <a:pPr marL="514350" indent="-514350">
              <a:buAutoNum type="arabicPeriod"/>
            </a:pPr>
            <a:r>
              <a:rPr lang="en-US" dirty="0"/>
              <a:t>Understand and identify environmental issues relevant to India and global concerns </a:t>
            </a:r>
          </a:p>
          <a:p>
            <a:pPr marL="514350" indent="-514350">
              <a:buAutoNum type="arabicPeriod"/>
            </a:pPr>
            <a:r>
              <a:rPr lang="en-US" dirty="0"/>
              <a:t>Learn concepts of ecology </a:t>
            </a:r>
          </a:p>
          <a:p>
            <a:pPr marL="514350" indent="-514350">
              <a:buAutoNum type="arabicPeriod"/>
            </a:pPr>
            <a:r>
              <a:rPr lang="en-US" dirty="0"/>
              <a:t>Familiarise environment related legislations </a:t>
            </a:r>
          </a:p>
          <a:p>
            <a:pPr marL="514350" indent="-514350">
              <a:buAutoNum type="arabicPeriod"/>
            </a:pPr>
            <a:r>
              <a:rPr lang="en-US" dirty="0"/>
              <a:t>Understand Environmental Auditing Procedures. </a:t>
            </a:r>
          </a:p>
          <a:p>
            <a:endParaRPr lang="en-US" dirty="0"/>
          </a:p>
          <a:p>
            <a:r>
              <a:rPr lang="en-US" sz="3200" u="sng" dirty="0"/>
              <a:t> Course Outcomes: </a:t>
            </a:r>
          </a:p>
          <a:p>
            <a:pPr marL="514350" indent="-514350">
              <a:buAutoNum type="arabicPeriod"/>
            </a:pPr>
            <a:r>
              <a:rPr lang="en-US" dirty="0"/>
              <a:t>Identify Environmental issues and get familiarized to the concept of Ecosystem and environmental management. </a:t>
            </a:r>
          </a:p>
          <a:p>
            <a:pPr marL="514350" indent="-514350">
              <a:buAutoNum type="arabicPeriod"/>
            </a:pPr>
            <a:r>
              <a:rPr lang="en-US" dirty="0"/>
              <a:t>Know policies and legal aspects and understand EM system standards.</a:t>
            </a:r>
          </a:p>
          <a:p>
            <a:pPr marL="514350" indent="-514350">
              <a:buAutoNum type="arabicPeriod"/>
            </a:pPr>
            <a:r>
              <a:rPr lang="en-US" dirty="0"/>
              <a:t>Understand Environment Impact assessment. </a:t>
            </a:r>
          </a:p>
          <a:p>
            <a:pPr marL="514350" indent="-514350">
              <a:buAutoNum type="arabicPeriod"/>
            </a:pPr>
            <a:r>
              <a:rPr lang="en-US" dirty="0"/>
              <a:t>Understand Environment Auditing procedures.</a:t>
            </a:r>
          </a:p>
          <a:p>
            <a:pPr marL="514350" indent="-514350">
              <a:buAutoNum type="arabicPeriod"/>
            </a:pPr>
            <a:r>
              <a:rPr lang="en-US" dirty="0"/>
              <a:t>Describe Environmental management Techniques.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3260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6581-9742-4452-B4B1-A12350CCC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966" y="76201"/>
            <a:ext cx="3338068" cy="533400"/>
          </a:xfrm>
        </p:spPr>
        <p:txBody>
          <a:bodyPr/>
          <a:lstStyle/>
          <a:p>
            <a:r>
              <a:rPr lang="en-IN" sz="5400" b="1" dirty="0">
                <a:solidFill>
                  <a:srgbClr val="FF0000"/>
                </a:solidFill>
              </a:rPr>
              <a:t>Example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99444-39DE-42E2-BCC6-9231EC675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208"/>
            <a:ext cx="12039600" cy="580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89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3720-DCF7-4E48-A78C-BD3F3460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CE836-3CF1-4B1E-8B74-131DF9C5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62000"/>
            <a:ext cx="10820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55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2C26B-09F6-4EA9-BB73-A62541EE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7EEE4-95CC-4158-94D7-8DDC557E9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90600"/>
            <a:ext cx="10972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7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CCB97-B717-4CC7-A178-E9D1F026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16DC3-990D-4522-8614-1775409A1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108"/>
            <a:ext cx="12192000" cy="64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41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701D-7284-4E5D-B256-B504ACC34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80A57-611C-4A58-BBE8-C5ADEF8B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8600"/>
            <a:ext cx="115062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51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FFEC-210B-477F-8F2D-73DBCE7C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CE53E-4798-4DA8-8091-9FF0A0B07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5799"/>
            <a:ext cx="11353799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16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3ECA-1F14-4690-9D0D-9348A6D66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30E83-22FC-4916-AD2D-D1B4E3346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5118"/>
            <a:ext cx="11963400" cy="60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98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45C5-48D6-4032-81F3-1DB63EC25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0299A-83DF-49BB-8F78-9D7554321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38200"/>
            <a:ext cx="10896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28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2924-2D4F-4D88-A12F-4048D069E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71C7D-290E-4785-A7A2-B321EECA9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0892"/>
            <a:ext cx="12115800" cy="62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09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33C06-7345-48CE-89D1-20E3B6202B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B7D0CC-9487-4585-BF63-2EAB938EDE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7993E-767E-498E-ACA5-BAA1A2A2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791"/>
            <a:ext cx="12192000" cy="618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2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7B4FD33-6662-484B-AD2A-6FB50AAB2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2"/>
            <a:ext cx="11506200" cy="650874"/>
          </a:xfrm>
        </p:spPr>
        <p:txBody>
          <a:bodyPr/>
          <a:lstStyle/>
          <a:p>
            <a:r>
              <a:rPr lang="en-IN" sz="5400" b="1" dirty="0">
                <a:solidFill>
                  <a:schemeClr val="accent2"/>
                </a:solidFill>
              </a:rPr>
              <a:t>Syllabus of Environmental Management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6C9B7FC-812C-429C-9E01-32A27E718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1880107"/>
            <a:ext cx="11887200" cy="482549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0A10D0-D0A7-4612-B56E-3D9B34670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990600"/>
            <a:ext cx="12115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47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50E72D-D6C4-4D5F-AB70-A47B4B748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191585"/>
            <a:ext cx="3886200" cy="61555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Natural Resources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6FB41C-1814-4AEB-96F8-97295DD64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58AC1-201C-4B6F-938B-4DAA06ACA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98971"/>
            <a:ext cx="9733660" cy="508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71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4F5E03-E623-4F65-B159-FABA7CD81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9526276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F18EB2-CCDC-4F38-B887-D4483E0CD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514600"/>
            <a:ext cx="9145276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80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B7C0-8691-404A-9E22-A624173B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FE2A8-CDE9-4D90-963A-F64769339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06BD6-A76B-48BC-8F1F-DC2DEE844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22" y="609600"/>
            <a:ext cx="959375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1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33FF3-FBD6-47D0-BAA6-9EE8123CE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39039-D678-4B07-970A-8D94F2C49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6917A-8693-47E5-8E3B-F59252AB5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68874"/>
            <a:ext cx="10114660" cy="561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81D46-FDC9-4F14-A189-D65071AE4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4C7DB-B286-4A53-92B1-E47FB860C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51AFC-F2FD-45D8-98A6-B91429C3A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69" y="152400"/>
            <a:ext cx="9657460" cy="2413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AC157-8B7C-4E2A-A648-21625E55E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09" y="2438399"/>
            <a:ext cx="9545382" cy="286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0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1425" y="86071"/>
            <a:ext cx="716915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N" sz="4800" b="1" spc="-5" dirty="0">
                <a:solidFill>
                  <a:schemeClr val="accent2"/>
                </a:solidFill>
              </a:rPr>
              <a:t>Environmental Management </a:t>
            </a:r>
            <a:endParaRPr sz="4800" b="1" dirty="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984B51-F13E-428D-A35E-3B78915AA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800"/>
            <a:ext cx="107442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4600" y="228600"/>
            <a:ext cx="716915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N" sz="5400" b="1" spc="-5" dirty="0">
                <a:solidFill>
                  <a:schemeClr val="accent2"/>
                </a:solidFill>
              </a:rPr>
              <a:t>Scope Environment</a:t>
            </a:r>
            <a:endParaRPr sz="5400" b="1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3F908-47B4-42FB-B9BF-16A6AE4A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8295"/>
            <a:ext cx="12192000" cy="540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16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4600" y="228600"/>
            <a:ext cx="716915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N" sz="4800" b="1" spc="-5" dirty="0">
                <a:solidFill>
                  <a:schemeClr val="accent2"/>
                </a:solidFill>
              </a:rPr>
              <a:t>Scope Environment</a:t>
            </a:r>
            <a:endParaRPr sz="4800" b="1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75E5C-3AE5-401F-BF58-196EDA89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133"/>
            <a:ext cx="12039600" cy="48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2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D3CA-3D12-4CA1-88EF-2409964B3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76200"/>
            <a:ext cx="8686800" cy="609600"/>
          </a:xfrm>
        </p:spPr>
        <p:txBody>
          <a:bodyPr/>
          <a:lstStyle/>
          <a:p>
            <a:pPr algn="ctr"/>
            <a:r>
              <a:rPr lang="en-IN" sz="4800" b="1" dirty="0">
                <a:solidFill>
                  <a:schemeClr val="accent2"/>
                </a:solidFill>
              </a:rPr>
              <a:t>Segment of Environment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B37FD-5594-4C2A-95ED-232D3C666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547"/>
            <a:ext cx="12039600" cy="575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39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56B9-3980-438C-BB03-CDA6D2D7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965" y="-609600"/>
            <a:ext cx="3338068" cy="103187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17336-C236-45D3-9541-2F06F578B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12192000" cy="57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19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F6C298-0F36-4CEF-8824-2D1364B45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0" y="304800"/>
            <a:ext cx="4221734" cy="762000"/>
          </a:xfrm>
        </p:spPr>
        <p:txBody>
          <a:bodyPr/>
          <a:lstStyle/>
          <a:p>
            <a:r>
              <a:rPr lang="en-IN" sz="4800" b="1" dirty="0">
                <a:solidFill>
                  <a:schemeClr val="accent2"/>
                </a:solidFill>
              </a:rPr>
              <a:t>3. Atmosphere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F3CF7-D810-465C-B9E7-78F1C9A38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36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08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</TotalTime>
  <Words>128</Words>
  <Application>Microsoft Office PowerPoint</Application>
  <PresentationFormat>Widescreen</PresentationFormat>
  <Paragraphs>33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Calibri</vt:lpstr>
      <vt:lpstr>Calibri Light</vt:lpstr>
      <vt:lpstr>Office Theme</vt:lpstr>
      <vt:lpstr>Course: Environmental Management  (DJ19ILO8029)</vt:lpstr>
      <vt:lpstr>Course Objective &amp; Outcomes</vt:lpstr>
      <vt:lpstr>Syllabus of Environmental Management </vt:lpstr>
      <vt:lpstr>Environmental Management </vt:lpstr>
      <vt:lpstr>Scope Environment</vt:lpstr>
      <vt:lpstr>Scope Environment</vt:lpstr>
      <vt:lpstr>Segment of Environment </vt:lpstr>
      <vt:lpstr>PowerPoint Presentation</vt:lpstr>
      <vt:lpstr>3. Atmosphere</vt:lpstr>
      <vt:lpstr>4. Biosphere</vt:lpstr>
      <vt:lpstr>Ecosystem</vt:lpstr>
      <vt:lpstr>Types of Ecosystem </vt:lpstr>
      <vt:lpstr>PowerPoint Presentation</vt:lpstr>
      <vt:lpstr>Components of Ecosystem</vt:lpstr>
      <vt:lpstr>PowerPoint Presentation</vt:lpstr>
      <vt:lpstr>PowerPoint Presentation</vt:lpstr>
      <vt:lpstr>Example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Natural Resources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VS Code Bootstrap CSS Overview</dc:title>
  <dc:creator>swati v</dc:creator>
  <cp:lastModifiedBy>Govind Wakure</cp:lastModifiedBy>
  <cp:revision>56</cp:revision>
  <dcterms:created xsi:type="dcterms:W3CDTF">2021-06-28T17:06:01Z</dcterms:created>
  <dcterms:modified xsi:type="dcterms:W3CDTF">2025-01-30T08:59:14Z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2021-06-14T00:00:00Z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2021-06-28T00:00:00Z</vt:filetime>
  </property>
</Properties>
</file>